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19"/>
  </p:handoutMasterIdLst>
  <p:sldIdLst>
    <p:sldId id="256" r:id="rId3"/>
    <p:sldId id="257" r:id="rId4"/>
    <p:sldId id="267" r:id="rId5"/>
    <p:sldId id="269" r:id="rId7"/>
    <p:sldId id="271" r:id="rId8"/>
    <p:sldId id="270" r:id="rId9"/>
    <p:sldId id="268" r:id="rId10"/>
    <p:sldId id="258" r:id="rId11"/>
    <p:sldId id="259" r:id="rId12"/>
    <p:sldId id="261" r:id="rId13"/>
    <p:sldId id="262" r:id="rId14"/>
    <p:sldId id="272" r:id="rId15"/>
    <p:sldId id="266" r:id="rId16"/>
    <p:sldId id="265" r:id="rId17"/>
    <p:sldId id="264" r:id="rId1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4D3F"/>
    <a:srgbClr val="464034"/>
    <a:srgbClr val="675F4C"/>
    <a:srgbClr val="B2B2B2"/>
    <a:srgbClr val="202020"/>
    <a:srgbClr val="323232"/>
    <a:srgbClr val="CC3300"/>
    <a:srgbClr val="CC0000"/>
    <a:srgbClr val="FF33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60"/>
        <p:guide pos="374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/>
          </a:p>
          <a:p>
            <a:pPr lvl="3"/>
            <a:r>
              <a:rPr lang="en-US" dirty="0" smtClean="0"/>
              <a:t>Fourth level</a:t>
            </a:r>
            <a:endParaRPr lang="en-US" dirty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3.GIF"/><Relationship Id="rId4" Type="http://schemas.openxmlformats.org/officeDocument/2006/relationships/image" Target="../media/image3.jpe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15.GIF"/><Relationship Id="rId5" Type="http://schemas.openxmlformats.org/officeDocument/2006/relationships/image" Target="../media/image4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15.GIF"/><Relationship Id="rId5" Type="http://schemas.openxmlformats.org/officeDocument/2006/relationships/image" Target="../media/image4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Изображение 99"/>
          <p:cNvPicPr/>
          <p:nvPr/>
        </p:nvPicPr>
        <p:blipFill>
          <a:blip r:embed="rId1"/>
          <a:stretch>
            <a:fillRect/>
          </a:stretch>
        </p:blipFill>
        <p:spPr>
          <a:xfrm flipH="1">
            <a:off x="0" y="0"/>
            <a:ext cx="12192635" cy="68573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Прямоугольник 2"/>
          <p:cNvSpPr/>
          <p:nvPr/>
        </p:nvSpPr>
        <p:spPr>
          <a:xfrm>
            <a:off x="0" y="0"/>
            <a:ext cx="12190730" cy="6858000"/>
          </a:xfrm>
          <a:prstGeom prst="rect">
            <a:avLst/>
          </a:prstGeom>
          <a:gradFill flip="none">
            <a:gsLst>
              <a:gs pos="96000">
                <a:schemeClr val="accent1">
                  <a:lumMod val="50000"/>
                  <a:alpha val="100000"/>
                </a:schemeClr>
              </a:gs>
              <a:gs pos="0">
                <a:schemeClr val="accent1">
                  <a:lumMod val="20000"/>
                  <a:lumOff val="80000"/>
                  <a:alpha val="39000"/>
                </a:schemeClr>
              </a:gs>
            </a:gsLst>
            <a:lin ang="108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484505" y="2767330"/>
            <a:ext cx="624078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ru-RU" sz="4000">
                <a:solidFill>
                  <a:schemeClr val="bg1"/>
                </a:solidFill>
                <a:latin typeface="Bahnschrift SemiBold" panose="020B0502040204020203" charset="0"/>
                <a:cs typeface="Bahnschrift SemiBold" panose="020B0502040204020203" charset="0"/>
              </a:rPr>
              <a:t>Synthetic Data Generation </a:t>
            </a:r>
            <a:endParaRPr lang="en-US" altLang="ru-RU" sz="4000">
              <a:solidFill>
                <a:schemeClr val="bg1"/>
              </a:solidFill>
              <a:latin typeface="Bahnschrift SemiBold" panose="020B0502040204020203" charset="0"/>
              <a:cs typeface="Bahnschrift SemiBold" panose="020B0502040204020203" charset="0"/>
            </a:endParaRPr>
          </a:p>
          <a:p>
            <a:r>
              <a:rPr lang="en-US" altLang="ru-RU" sz="4000">
                <a:solidFill>
                  <a:schemeClr val="bg1"/>
                </a:solidFill>
                <a:latin typeface="Bahnschrift SemiBold" panose="020B0502040204020203" charset="0"/>
                <a:cs typeface="Bahnschrift SemiBold" panose="020B0502040204020203" charset="0"/>
              </a:rPr>
              <a:t>for Machine Learning</a:t>
            </a:r>
            <a:endParaRPr lang="en-US" altLang="ru-RU" sz="4000">
              <a:solidFill>
                <a:schemeClr val="bg1"/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484505" y="4089400"/>
            <a:ext cx="32092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ru-RU" sz="24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Savelyev A.S. M107-22</a:t>
            </a:r>
            <a:endParaRPr lang="en-US" altLang="ru-RU" sz="24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Текстовое поле 9"/>
          <p:cNvSpPr txBox="1"/>
          <p:nvPr/>
        </p:nvSpPr>
        <p:spPr>
          <a:xfrm>
            <a:off x="-317" y="0"/>
            <a:ext cx="876554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ru-RU" sz="400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" panose="020B0502040204020203" charset="0"/>
                <a:cs typeface="Bahnschrift SemiBold" panose="020B0502040204020203" charset="0"/>
              </a:rPr>
              <a:t>When and why synthetic data is used?</a:t>
            </a:r>
            <a:endParaRPr lang="en-US" altLang="ru-RU" sz="4000">
              <a:solidFill>
                <a:schemeClr val="tx1">
                  <a:lumMod val="95000"/>
                  <a:lumOff val="5000"/>
                </a:schemeClr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sp>
        <p:nvSpPr>
          <p:cNvPr id="16" name="Текстовое поле 15"/>
          <p:cNvSpPr txBox="1"/>
          <p:nvPr/>
        </p:nvSpPr>
        <p:spPr>
          <a:xfrm>
            <a:off x="10099675" y="706755"/>
            <a:ext cx="19189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32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Workflow</a:t>
            </a:r>
            <a:endParaRPr lang="en-US" altLang="en-US" sz="320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pic>
        <p:nvPicPr>
          <p:cNvPr id="8" name="Замещающее содержимое 7"/>
          <p:cNvPicPr>
            <a:picLocks noChangeAspect="1"/>
          </p:cNvPicPr>
          <p:nvPr>
            <p:ph sz="half" idx="2"/>
          </p:nvPr>
        </p:nvPicPr>
        <p:blipFill>
          <a:blip r:embed="rId1"/>
          <a:srcRect t="872"/>
          <a:stretch>
            <a:fillRect/>
          </a:stretch>
        </p:blipFill>
        <p:spPr>
          <a:xfrm>
            <a:off x="537845" y="2463165"/>
            <a:ext cx="2534920" cy="3104515"/>
          </a:xfrm>
          <a:prstGeom prst="rect">
            <a:avLst/>
          </a:prstGeom>
        </p:spPr>
      </p:pic>
      <p:sp>
        <p:nvSpPr>
          <p:cNvPr id="13" name="Текстовое поле 12"/>
          <p:cNvSpPr txBox="1"/>
          <p:nvPr/>
        </p:nvSpPr>
        <p:spPr>
          <a:xfrm>
            <a:off x="765810" y="5734685"/>
            <a:ext cx="20783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Unlabeled image</a:t>
            </a:r>
            <a:endParaRPr lang="en-US" altLang="en-US" sz="200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cxnSp>
        <p:nvCxnSpPr>
          <p:cNvPr id="25" name="Криволинейное соединение 24"/>
          <p:cNvCxnSpPr>
            <a:stCxn id="8" idx="0"/>
            <a:endCxn id="11" idx="0"/>
          </p:cNvCxnSpPr>
          <p:nvPr/>
        </p:nvCxnSpPr>
        <p:spPr>
          <a:xfrm rot="16200000" flipH="1">
            <a:off x="3331845" y="936625"/>
            <a:ext cx="342900" cy="3396615"/>
          </a:xfrm>
          <a:prstGeom prst="curvedConnector3">
            <a:avLst>
              <a:gd name="adj1" fmla="val -134537"/>
            </a:avLst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Криволинейное соединение 25"/>
          <p:cNvCxnSpPr>
            <a:stCxn id="8" idx="0"/>
            <a:endCxn id="12" idx="0"/>
          </p:cNvCxnSpPr>
          <p:nvPr/>
        </p:nvCxnSpPr>
        <p:spPr>
          <a:xfrm rot="16200000" flipH="1">
            <a:off x="4741545" y="-473075"/>
            <a:ext cx="343535" cy="6216015"/>
          </a:xfrm>
          <a:prstGeom prst="curvedConnector3">
            <a:avLst>
              <a:gd name="adj1" fmla="val -264510"/>
            </a:avLst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Текстовое поле 26"/>
          <p:cNvSpPr txBox="1"/>
          <p:nvPr/>
        </p:nvSpPr>
        <p:spPr>
          <a:xfrm>
            <a:off x="10210800" y="1231900"/>
            <a:ext cx="218440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Labeling like this </a:t>
            </a:r>
            <a:endParaRPr lang="en-US" altLang="en-US" sz="200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charset="0"/>
              <a:cs typeface="Bahnschrift Light" panose="020B0502040204020203" charset="0"/>
            </a:endParaRPr>
          </a:p>
          <a:p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is so hard</a:t>
            </a:r>
            <a:endParaRPr lang="en-US" altLang="en-US" sz="200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1122045" y="2806065"/>
            <a:ext cx="8178800" cy="3644265"/>
            <a:chOff x="5706" y="4548"/>
            <a:chExt cx="12880" cy="5739"/>
          </a:xfrm>
        </p:grpSpPr>
        <p:grpSp>
          <p:nvGrpSpPr>
            <p:cNvPr id="21" name="Группа 20"/>
            <p:cNvGrpSpPr/>
            <p:nvPr/>
          </p:nvGrpSpPr>
          <p:grpSpPr>
            <a:xfrm>
              <a:off x="5706" y="4548"/>
              <a:ext cx="12881" cy="4932"/>
              <a:chOff x="5482" y="1414"/>
              <a:chExt cx="12881" cy="4932"/>
            </a:xfrm>
          </p:grpSpPr>
          <p:pic>
            <p:nvPicPr>
              <p:cNvPr id="11" name="Изображение 10"/>
              <p:cNvPicPr>
                <a:picLocks noChangeAspect="1"/>
              </p:cNvPicPr>
              <p:nvPr/>
            </p:nvPicPr>
            <p:blipFill>
              <a:blip r:embed="rId2">
                <a:biLevel thresh="50000"/>
              </a:blip>
              <a:stretch>
                <a:fillRect/>
              </a:stretch>
            </p:blipFill>
            <p:spPr>
              <a:xfrm>
                <a:off x="9907" y="1414"/>
                <a:ext cx="4000" cy="4932"/>
              </a:xfrm>
              <a:prstGeom prst="rect">
                <a:avLst/>
              </a:prstGeom>
            </p:spPr>
          </p:pic>
          <p:pic>
            <p:nvPicPr>
              <p:cNvPr id="12" name="Изображение 11"/>
              <p:cNvPicPr>
                <a:picLocks noChangeAspect="1"/>
              </p:cNvPicPr>
              <p:nvPr/>
            </p:nvPicPr>
            <p:blipFill>
              <a:blip r:embed="rId3">
                <a:biLevel thresh="50000"/>
              </a:blip>
              <a:srcRect t="780"/>
              <a:stretch>
                <a:fillRect/>
              </a:stretch>
            </p:blipFill>
            <p:spPr>
              <a:xfrm>
                <a:off x="14329" y="1415"/>
                <a:ext cx="4035" cy="4931"/>
              </a:xfrm>
              <a:prstGeom prst="rect">
                <a:avLst/>
              </a:prstGeom>
            </p:spPr>
          </p:pic>
        </p:grpSp>
        <p:sp>
          <p:nvSpPr>
            <p:cNvPr id="28" name="Текстовое поле 27"/>
            <p:cNvSpPr txBox="1"/>
            <p:nvPr/>
          </p:nvSpPr>
          <p:spPr>
            <a:xfrm>
              <a:off x="10560" y="9659"/>
              <a:ext cx="2844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 sz="200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Light" panose="020B0502040204020203" charset="0"/>
                  <a:cs typeface="Bahnschrift Light" panose="020B0502040204020203" charset="0"/>
                </a:rPr>
                <a:t>Labeled Alpha</a:t>
              </a:r>
              <a:endPara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endParaRPr>
            </a:p>
          </p:txBody>
        </p:sp>
        <p:sp>
          <p:nvSpPr>
            <p:cNvPr id="29" name="Текстовое поле 28"/>
            <p:cNvSpPr txBox="1"/>
            <p:nvPr/>
          </p:nvSpPr>
          <p:spPr>
            <a:xfrm>
              <a:off x="14636" y="9659"/>
              <a:ext cx="3570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en-US" sz="200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Light" panose="020B0502040204020203" charset="0"/>
                  <a:cs typeface="Bahnschrift Light" panose="020B0502040204020203" charset="0"/>
                  <a:sym typeface="+mn-ea"/>
                </a:rPr>
                <a:t>Labeled </a:t>
              </a:r>
              <a:r>
                <a:rPr lang="en-US" altLang="en-US" sz="200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Light" panose="020B0502040204020203" charset="0"/>
                  <a:cs typeface="Bahnschrift Light" panose="020B0502040204020203" charset="0"/>
                </a:rPr>
                <a:t>Interlayer</a:t>
              </a:r>
              <a:endPara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endParaRPr>
            </a:p>
          </p:txBody>
        </p:sp>
      </p:grpSp>
      <p:pic>
        <p:nvPicPr>
          <p:cNvPr id="31" name="Изображение 30" descr="fposter,small,wall_texture,product,750x1000"/>
          <p:cNvPicPr>
            <a:picLocks noChangeAspect="1"/>
          </p:cNvPicPr>
          <p:nvPr/>
        </p:nvPicPr>
        <p:blipFill>
          <a:blip r:embed="rId4"/>
          <a:srcRect l="16840" t="30546" r="16951" b="30565"/>
          <a:stretch>
            <a:fillRect/>
          </a:stretch>
        </p:blipFill>
        <p:spPr>
          <a:xfrm>
            <a:off x="9163050" y="621030"/>
            <a:ext cx="936625" cy="755015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9966960" y="2806700"/>
            <a:ext cx="23164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Executor FaceCam</a:t>
            </a:r>
            <a:endParaRPr lang="ru-RU" altLang="en-US" sz="200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pic>
        <p:nvPicPr>
          <p:cNvPr id="9" name="Изображение 8" descr="death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7575" y="3205480"/>
            <a:ext cx="2384425" cy="23844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Текстовое поле 9"/>
          <p:cNvSpPr txBox="1"/>
          <p:nvPr/>
        </p:nvSpPr>
        <p:spPr>
          <a:xfrm>
            <a:off x="-317" y="0"/>
            <a:ext cx="876554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ru-RU" sz="400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" panose="020B0502040204020203" charset="0"/>
                <a:cs typeface="Bahnschrift SemiBold" panose="020B0502040204020203" charset="0"/>
              </a:rPr>
              <a:t>When and why synthetic data is used?</a:t>
            </a:r>
            <a:endParaRPr lang="en-US" altLang="ru-RU" sz="4000">
              <a:solidFill>
                <a:schemeClr val="tx1">
                  <a:lumMod val="95000"/>
                  <a:lumOff val="5000"/>
                </a:schemeClr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sp>
        <p:nvSpPr>
          <p:cNvPr id="16" name="Текстовое поле 15"/>
          <p:cNvSpPr txBox="1"/>
          <p:nvPr/>
        </p:nvSpPr>
        <p:spPr>
          <a:xfrm>
            <a:off x="9963150" y="549275"/>
            <a:ext cx="19189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32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Workflow</a:t>
            </a:r>
            <a:endParaRPr lang="en-US" altLang="en-US" sz="320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pic>
        <p:nvPicPr>
          <p:cNvPr id="6" name="Замещающее содержимое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623310" y="2887980"/>
            <a:ext cx="2541905" cy="3131820"/>
          </a:xfrm>
          <a:prstGeom prst="rect">
            <a:avLst/>
          </a:prstGeom>
        </p:spPr>
      </p:pic>
      <p:pic>
        <p:nvPicPr>
          <p:cNvPr id="8" name="Замещающее содержимое 7"/>
          <p:cNvPicPr>
            <a:picLocks noChangeAspect="1"/>
          </p:cNvPicPr>
          <p:nvPr>
            <p:ph sz="half" idx="2"/>
          </p:nvPr>
        </p:nvPicPr>
        <p:blipFill>
          <a:blip r:embed="rId2"/>
          <a:srcRect t="872"/>
          <a:stretch>
            <a:fillRect/>
          </a:stretch>
        </p:blipFill>
        <p:spPr>
          <a:xfrm>
            <a:off x="537845" y="2463165"/>
            <a:ext cx="2534920" cy="3104515"/>
          </a:xfrm>
          <a:prstGeom prst="rect">
            <a:avLst/>
          </a:prstGeom>
        </p:spPr>
      </p:pic>
      <p:grpSp>
        <p:nvGrpSpPr>
          <p:cNvPr id="21" name="Группа 20"/>
          <p:cNvGrpSpPr/>
          <p:nvPr/>
        </p:nvGrpSpPr>
        <p:grpSpPr>
          <a:xfrm>
            <a:off x="3623310" y="2887980"/>
            <a:ext cx="8179435" cy="3131820"/>
            <a:chOff x="5482" y="1414"/>
            <a:chExt cx="12881" cy="4932"/>
          </a:xfrm>
        </p:grpSpPr>
        <p:pic>
          <p:nvPicPr>
            <p:cNvPr id="11" name="Изображение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07" y="1414"/>
              <a:ext cx="4000" cy="4932"/>
            </a:xfrm>
            <a:prstGeom prst="rect">
              <a:avLst/>
            </a:prstGeom>
          </p:spPr>
        </p:pic>
        <p:pic>
          <p:nvPicPr>
            <p:cNvPr id="12" name="Изображение 11"/>
            <p:cNvPicPr>
              <a:picLocks noChangeAspect="1"/>
            </p:cNvPicPr>
            <p:nvPr/>
          </p:nvPicPr>
          <p:blipFill>
            <a:blip r:embed="rId4"/>
            <a:srcRect t="780"/>
            <a:stretch>
              <a:fillRect/>
            </a:stretch>
          </p:blipFill>
          <p:spPr>
            <a:xfrm>
              <a:off x="14329" y="1415"/>
              <a:ext cx="4035" cy="4931"/>
            </a:xfrm>
            <a:prstGeom prst="rect">
              <a:avLst/>
            </a:prstGeom>
          </p:spPr>
        </p:pic>
      </p:grpSp>
      <p:sp>
        <p:nvSpPr>
          <p:cNvPr id="13" name="Текстовое поле 12"/>
          <p:cNvSpPr txBox="1"/>
          <p:nvPr/>
        </p:nvSpPr>
        <p:spPr>
          <a:xfrm>
            <a:off x="765810" y="5734685"/>
            <a:ext cx="21177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Generated image</a:t>
            </a:r>
            <a:endParaRPr lang="en-US" altLang="en-US" sz="200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cxnSp>
        <p:nvCxnSpPr>
          <p:cNvPr id="24" name="Криволинейное соединение 23"/>
          <p:cNvCxnSpPr>
            <a:stCxn id="6" idx="0"/>
            <a:endCxn id="8" idx="0"/>
          </p:cNvCxnSpPr>
          <p:nvPr/>
        </p:nvCxnSpPr>
        <p:spPr>
          <a:xfrm rot="16200000" flipV="1">
            <a:off x="3136900" y="1130935"/>
            <a:ext cx="424815" cy="3089275"/>
          </a:xfrm>
          <a:prstGeom prst="curvedConnector3">
            <a:avLst>
              <a:gd name="adj1" fmla="val 175336"/>
            </a:avLst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Криволинейное соединение 24"/>
          <p:cNvCxnSpPr>
            <a:stCxn id="11" idx="0"/>
            <a:endCxn id="8" idx="0"/>
          </p:cNvCxnSpPr>
          <p:nvPr/>
        </p:nvCxnSpPr>
        <p:spPr>
          <a:xfrm rot="16200000" flipV="1">
            <a:off x="4541520" y="-273685"/>
            <a:ext cx="424815" cy="5897880"/>
          </a:xfrm>
          <a:prstGeom prst="curvedConnector3">
            <a:avLst>
              <a:gd name="adj1" fmla="val 259118"/>
            </a:avLst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Криволинейное соединение 25"/>
          <p:cNvCxnSpPr>
            <a:stCxn id="12" idx="0"/>
            <a:endCxn id="8" idx="0"/>
          </p:cNvCxnSpPr>
          <p:nvPr/>
        </p:nvCxnSpPr>
        <p:spPr>
          <a:xfrm rot="16200000" flipV="1">
            <a:off x="5951220" y="-1682750"/>
            <a:ext cx="425450" cy="8717280"/>
          </a:xfrm>
          <a:prstGeom prst="curvedConnector3">
            <a:avLst>
              <a:gd name="adj1" fmla="val 391791"/>
            </a:avLst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Текстовое поле 26"/>
          <p:cNvSpPr txBox="1"/>
          <p:nvPr/>
        </p:nvSpPr>
        <p:spPr>
          <a:xfrm>
            <a:off x="3980180" y="6133465"/>
            <a:ext cx="182753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Original image</a:t>
            </a:r>
            <a:endParaRPr lang="en-US" altLang="en-US" sz="200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28" name="Текстовое поле 27"/>
          <p:cNvSpPr txBox="1"/>
          <p:nvPr/>
        </p:nvSpPr>
        <p:spPr>
          <a:xfrm>
            <a:off x="6384290" y="6133465"/>
            <a:ext cx="263779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Generated </a:t>
            </a:r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Alpha </a:t>
            </a:r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/</a:t>
            </a:r>
            <a:b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  <a:sym typeface="+mn-ea"/>
              </a:rPr>
            </a:br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Automatically labeled</a:t>
            </a:r>
            <a:endParaRPr lang="en-US" altLang="en-US" sz="200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charset="0"/>
              <a:cs typeface="Bahnschrift Light" panose="020B0502040204020203" charset="0"/>
            </a:endParaRPr>
          </a:p>
          <a:p>
            <a:endParaRPr lang="en-US" altLang="en-US" sz="200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29" name="Текстовое поле 28"/>
          <p:cNvSpPr txBox="1"/>
          <p:nvPr/>
        </p:nvSpPr>
        <p:spPr>
          <a:xfrm>
            <a:off x="9241155" y="6133465"/>
            <a:ext cx="270637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Generated </a:t>
            </a:r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Interlayer /</a:t>
            </a:r>
            <a:b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</a:br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Automatically labeled</a:t>
            </a:r>
            <a:endParaRPr lang="en-US" altLang="en-US" sz="200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pic>
        <p:nvPicPr>
          <p:cNvPr id="9" name="Изображение 8" descr="PngItem_860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4790" y="484505"/>
            <a:ext cx="755015" cy="713740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9963150" y="1132840"/>
            <a:ext cx="33280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Labeling like this </a:t>
            </a:r>
            <a:endParaRPr lang="en-US" altLang="en-US" sz="200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charset="0"/>
              <a:cs typeface="Bahnschrift Light" panose="020B0502040204020203" charset="0"/>
            </a:endParaRPr>
          </a:p>
          <a:p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is so easy</a:t>
            </a:r>
            <a:endParaRPr lang="en-US" altLang="en-US" sz="200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pic>
        <p:nvPicPr>
          <p:cNvPr id="125" name="Изображение 124"/>
          <p:cNvPicPr/>
          <p:nvPr/>
        </p:nvPicPr>
        <p:blipFill>
          <a:blip r:embed="rId6"/>
          <a:stretch>
            <a:fillRect/>
          </a:stretch>
        </p:blipFill>
        <p:spPr>
          <a:xfrm>
            <a:off x="7059930" y="8346123"/>
            <a:ext cx="4743450" cy="4638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Текстовое поле 2"/>
          <p:cNvSpPr txBox="1"/>
          <p:nvPr/>
        </p:nvSpPr>
        <p:spPr>
          <a:xfrm>
            <a:off x="10674350" y="7399655"/>
            <a:ext cx="33280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executor from prev slide be like:</a:t>
            </a:r>
            <a:endParaRPr lang="en-US" altLang="en-US" sz="200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Текстовое поле 9"/>
          <p:cNvSpPr txBox="1"/>
          <p:nvPr/>
        </p:nvSpPr>
        <p:spPr>
          <a:xfrm>
            <a:off x="-317" y="0"/>
            <a:ext cx="876554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ru-RU" sz="400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" panose="020B0502040204020203" charset="0"/>
                <a:cs typeface="Bahnschrift SemiBold" panose="020B0502040204020203" charset="0"/>
              </a:rPr>
              <a:t>When and why synthetic data is used?</a:t>
            </a:r>
            <a:endParaRPr lang="en-US" altLang="ru-RU" sz="4000">
              <a:solidFill>
                <a:schemeClr val="tx1">
                  <a:lumMod val="95000"/>
                  <a:lumOff val="5000"/>
                </a:schemeClr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sp>
        <p:nvSpPr>
          <p:cNvPr id="16" name="Текстовое поле 15"/>
          <p:cNvSpPr txBox="1"/>
          <p:nvPr/>
        </p:nvSpPr>
        <p:spPr>
          <a:xfrm>
            <a:off x="9963150" y="549275"/>
            <a:ext cx="19189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32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Workflow</a:t>
            </a:r>
            <a:endParaRPr lang="en-US" altLang="en-US" sz="320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pic>
        <p:nvPicPr>
          <p:cNvPr id="6" name="Замещающее содержимое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623310" y="2887980"/>
            <a:ext cx="2541905" cy="3131820"/>
          </a:xfrm>
          <a:prstGeom prst="rect">
            <a:avLst/>
          </a:prstGeom>
        </p:spPr>
      </p:pic>
      <p:pic>
        <p:nvPicPr>
          <p:cNvPr id="8" name="Замещающее содержимое 7"/>
          <p:cNvPicPr>
            <a:picLocks noChangeAspect="1"/>
          </p:cNvPicPr>
          <p:nvPr>
            <p:ph sz="half" idx="2"/>
          </p:nvPr>
        </p:nvPicPr>
        <p:blipFill>
          <a:blip r:embed="rId2"/>
          <a:srcRect t="872"/>
          <a:stretch>
            <a:fillRect/>
          </a:stretch>
        </p:blipFill>
        <p:spPr>
          <a:xfrm>
            <a:off x="537845" y="2463165"/>
            <a:ext cx="2534920" cy="3104515"/>
          </a:xfrm>
          <a:prstGeom prst="rect">
            <a:avLst/>
          </a:prstGeom>
        </p:spPr>
      </p:pic>
      <p:grpSp>
        <p:nvGrpSpPr>
          <p:cNvPr id="21" name="Группа 20"/>
          <p:cNvGrpSpPr/>
          <p:nvPr/>
        </p:nvGrpSpPr>
        <p:grpSpPr>
          <a:xfrm>
            <a:off x="3623310" y="2887980"/>
            <a:ext cx="8179435" cy="3131820"/>
            <a:chOff x="5482" y="1414"/>
            <a:chExt cx="12881" cy="4932"/>
          </a:xfrm>
        </p:grpSpPr>
        <p:pic>
          <p:nvPicPr>
            <p:cNvPr id="11" name="Изображение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07" y="1414"/>
              <a:ext cx="4000" cy="4932"/>
            </a:xfrm>
            <a:prstGeom prst="rect">
              <a:avLst/>
            </a:prstGeom>
          </p:spPr>
        </p:pic>
        <p:pic>
          <p:nvPicPr>
            <p:cNvPr id="12" name="Изображение 11"/>
            <p:cNvPicPr>
              <a:picLocks noChangeAspect="1"/>
            </p:cNvPicPr>
            <p:nvPr/>
          </p:nvPicPr>
          <p:blipFill>
            <a:blip r:embed="rId4"/>
            <a:srcRect t="780"/>
            <a:stretch>
              <a:fillRect/>
            </a:stretch>
          </p:blipFill>
          <p:spPr>
            <a:xfrm>
              <a:off x="14329" y="1415"/>
              <a:ext cx="4035" cy="4931"/>
            </a:xfrm>
            <a:prstGeom prst="rect">
              <a:avLst/>
            </a:prstGeom>
          </p:spPr>
        </p:pic>
      </p:grpSp>
      <p:sp>
        <p:nvSpPr>
          <p:cNvPr id="13" name="Текстовое поле 12"/>
          <p:cNvSpPr txBox="1"/>
          <p:nvPr/>
        </p:nvSpPr>
        <p:spPr>
          <a:xfrm>
            <a:off x="765810" y="5734685"/>
            <a:ext cx="21177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Generated image</a:t>
            </a:r>
            <a:endParaRPr lang="en-US" altLang="en-US" sz="200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cxnSp>
        <p:nvCxnSpPr>
          <p:cNvPr id="24" name="Криволинейное соединение 23"/>
          <p:cNvCxnSpPr>
            <a:stCxn id="6" idx="0"/>
            <a:endCxn id="8" idx="0"/>
          </p:cNvCxnSpPr>
          <p:nvPr/>
        </p:nvCxnSpPr>
        <p:spPr>
          <a:xfrm rot="16200000" flipV="1">
            <a:off x="3136900" y="1130935"/>
            <a:ext cx="424815" cy="3089275"/>
          </a:xfrm>
          <a:prstGeom prst="curvedConnector3">
            <a:avLst>
              <a:gd name="adj1" fmla="val 175336"/>
            </a:avLst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Криволинейное соединение 24"/>
          <p:cNvCxnSpPr>
            <a:stCxn id="11" idx="0"/>
            <a:endCxn id="8" idx="0"/>
          </p:cNvCxnSpPr>
          <p:nvPr/>
        </p:nvCxnSpPr>
        <p:spPr>
          <a:xfrm rot="16200000" flipV="1">
            <a:off x="4541520" y="-273685"/>
            <a:ext cx="424815" cy="5897880"/>
          </a:xfrm>
          <a:prstGeom prst="curvedConnector3">
            <a:avLst>
              <a:gd name="adj1" fmla="val 259118"/>
            </a:avLst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Криволинейное соединение 25"/>
          <p:cNvCxnSpPr>
            <a:stCxn id="12" idx="0"/>
            <a:endCxn id="8" idx="0"/>
          </p:cNvCxnSpPr>
          <p:nvPr/>
        </p:nvCxnSpPr>
        <p:spPr>
          <a:xfrm rot="16200000" flipV="1">
            <a:off x="5951220" y="-1682750"/>
            <a:ext cx="425450" cy="8717280"/>
          </a:xfrm>
          <a:prstGeom prst="curvedConnector3">
            <a:avLst>
              <a:gd name="adj1" fmla="val 391791"/>
            </a:avLst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Текстовое поле 26"/>
          <p:cNvSpPr txBox="1"/>
          <p:nvPr/>
        </p:nvSpPr>
        <p:spPr>
          <a:xfrm>
            <a:off x="3980180" y="6133465"/>
            <a:ext cx="182753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Original image</a:t>
            </a:r>
            <a:endParaRPr lang="en-US" altLang="en-US" sz="200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28" name="Текстовое поле 27"/>
          <p:cNvSpPr txBox="1"/>
          <p:nvPr/>
        </p:nvSpPr>
        <p:spPr>
          <a:xfrm>
            <a:off x="6384290" y="6133465"/>
            <a:ext cx="263779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Generated </a:t>
            </a:r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Alpha </a:t>
            </a:r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/</a:t>
            </a:r>
            <a:b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  <a:sym typeface="+mn-ea"/>
              </a:rPr>
            </a:br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Automatically labeled</a:t>
            </a:r>
            <a:endParaRPr lang="en-US" altLang="en-US" sz="200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charset="0"/>
              <a:cs typeface="Bahnschrift Light" panose="020B0502040204020203" charset="0"/>
            </a:endParaRPr>
          </a:p>
          <a:p>
            <a:endParaRPr lang="en-US" altLang="en-US" sz="200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29" name="Текстовое поле 28"/>
          <p:cNvSpPr txBox="1"/>
          <p:nvPr/>
        </p:nvSpPr>
        <p:spPr>
          <a:xfrm>
            <a:off x="9241155" y="6133465"/>
            <a:ext cx="270637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Generated </a:t>
            </a:r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Interlayer /</a:t>
            </a:r>
            <a:b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</a:br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Automatically labeled</a:t>
            </a:r>
            <a:endParaRPr lang="en-US" altLang="en-US" sz="200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pic>
        <p:nvPicPr>
          <p:cNvPr id="9" name="Изображение 8" descr="PngItem_860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4790" y="484505"/>
            <a:ext cx="755015" cy="713740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9963150" y="1132840"/>
            <a:ext cx="33280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Labeling like this </a:t>
            </a:r>
            <a:endParaRPr lang="en-US" altLang="en-US" sz="200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charset="0"/>
              <a:cs typeface="Bahnschrift Light" panose="020B0502040204020203" charset="0"/>
            </a:endParaRPr>
          </a:p>
          <a:p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is so easy</a:t>
            </a:r>
            <a:endParaRPr lang="en-US" altLang="en-US" sz="200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pic>
        <p:nvPicPr>
          <p:cNvPr id="125" name="Изображение 124"/>
          <p:cNvPicPr/>
          <p:nvPr/>
        </p:nvPicPr>
        <p:blipFill>
          <a:blip r:embed="rId6"/>
          <a:stretch>
            <a:fillRect/>
          </a:stretch>
        </p:blipFill>
        <p:spPr>
          <a:xfrm>
            <a:off x="3209290" y="706755"/>
            <a:ext cx="1235710" cy="12084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Текстовое поле 2"/>
          <p:cNvSpPr txBox="1"/>
          <p:nvPr/>
        </p:nvSpPr>
        <p:spPr>
          <a:xfrm>
            <a:off x="837565" y="1132840"/>
            <a:ext cx="33280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executor from </a:t>
            </a:r>
            <a:endParaRPr lang="en-US" altLang="en-US" sz="200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charset="0"/>
              <a:cs typeface="Bahnschrift Light" panose="020B0502040204020203" charset="0"/>
            </a:endParaRPr>
          </a:p>
          <a:p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prev slide be like:</a:t>
            </a:r>
            <a:endParaRPr lang="en-US" altLang="en-US" sz="200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7" name="Замещающее содержимое 116"/>
          <p:cNvPicPr/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0730" cy="6858000"/>
          </a:xfrm>
          <a:prstGeom prst="rect">
            <a:avLst/>
          </a:prstGeom>
          <a:gradFill flip="none">
            <a:gsLst>
              <a:gs pos="94000">
                <a:schemeClr val="accent1">
                  <a:lumMod val="50000"/>
                  <a:alpha val="100000"/>
                </a:schemeClr>
              </a:gs>
              <a:gs pos="0">
                <a:schemeClr val="accent1">
                  <a:lumMod val="20000"/>
                  <a:lumOff val="80000"/>
                  <a:alpha val="39000"/>
                </a:schemeClr>
              </a:gs>
            </a:gsLst>
            <a:lin ang="189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4123690" y="0"/>
            <a:ext cx="806767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ru-RU" sz="4000">
                <a:solidFill>
                  <a:schemeClr val="bg1"/>
                </a:solidFill>
                <a:latin typeface="Bahnschrift SemiBold" panose="020B0502040204020203" charset="0"/>
                <a:cs typeface="Bahnschrift SemiBold" panose="020B0502040204020203" charset="0"/>
              </a:rPr>
              <a:t>Cases of synthetic data application</a:t>
            </a:r>
            <a:endParaRPr lang="en-US" altLang="ru-RU" sz="4000">
              <a:solidFill>
                <a:schemeClr val="bg1"/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sp>
        <p:nvSpPr>
          <p:cNvPr id="27" name="Текстовое поле 26"/>
          <p:cNvSpPr txBox="1"/>
          <p:nvPr/>
        </p:nvSpPr>
        <p:spPr>
          <a:xfrm>
            <a:off x="9658350" y="706755"/>
            <a:ext cx="253301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0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Self-driving vehicles</a:t>
            </a:r>
            <a:endParaRPr lang="en-US" altLang="en-US" sz="20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  <a:p>
            <a:r>
              <a:rPr lang="en-US" altLang="en-US" sz="20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by Waymo</a:t>
            </a:r>
            <a:endParaRPr lang="en-US" altLang="en-US" sz="20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6" name="Замещающее содержимое 115"/>
          <p:cNvPicPr/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0730" cy="6858000"/>
          </a:xfrm>
          <a:prstGeom prst="rect">
            <a:avLst/>
          </a:prstGeom>
          <a:gradFill flip="none">
            <a:gsLst>
              <a:gs pos="97000">
                <a:schemeClr val="accent1">
                  <a:lumMod val="50000"/>
                  <a:alpha val="100000"/>
                </a:schemeClr>
              </a:gs>
              <a:gs pos="0">
                <a:schemeClr val="accent1">
                  <a:lumMod val="20000"/>
                  <a:lumOff val="80000"/>
                  <a:alpha val="35000"/>
                </a:schemeClr>
              </a:gs>
            </a:gsLst>
            <a:lin ang="189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4124325" y="0"/>
            <a:ext cx="806767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ru-RU" sz="4000">
                <a:solidFill>
                  <a:schemeClr val="bg1"/>
                </a:solidFill>
                <a:latin typeface="Bahnschrift SemiBold" panose="020B0502040204020203" charset="0"/>
                <a:cs typeface="Bahnschrift SemiBold" panose="020B0502040204020203" charset="0"/>
              </a:rPr>
              <a:t>Cases of synthetic data application</a:t>
            </a:r>
            <a:endParaRPr lang="en-US" altLang="ru-RU" sz="4000">
              <a:solidFill>
                <a:schemeClr val="bg1"/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sp>
        <p:nvSpPr>
          <p:cNvPr id="27" name="Текстовое поле 26"/>
          <p:cNvSpPr txBox="1"/>
          <p:nvPr/>
        </p:nvSpPr>
        <p:spPr>
          <a:xfrm>
            <a:off x="9577070" y="706755"/>
            <a:ext cx="261493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0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Virtual factory facility</a:t>
            </a:r>
            <a:endParaRPr lang="en-US" altLang="en-US" sz="20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  <a:p>
            <a:r>
              <a:rPr lang="en-US" altLang="en-US" sz="20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by NVIDIA x BMW</a:t>
            </a:r>
            <a:endParaRPr lang="en-US" altLang="en-US" sz="20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5" name="Замещающее содержимое 114"/>
          <p:cNvPicPr/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81076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0730" cy="6858000"/>
          </a:xfrm>
          <a:prstGeom prst="rect">
            <a:avLst/>
          </a:prstGeom>
          <a:gradFill flip="none">
            <a:gsLst>
              <a:gs pos="95000">
                <a:schemeClr val="accent1">
                  <a:lumMod val="50000"/>
                  <a:alpha val="100000"/>
                </a:schemeClr>
              </a:gs>
              <a:gs pos="0">
                <a:schemeClr val="accent1">
                  <a:lumMod val="20000"/>
                  <a:lumOff val="80000"/>
                  <a:alpha val="40000"/>
                </a:schemeClr>
              </a:gs>
            </a:gsLst>
            <a:lin ang="189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3850006" y="233680"/>
            <a:ext cx="806767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ru-RU" sz="4000">
                <a:solidFill>
                  <a:schemeClr val="bg1"/>
                </a:solidFill>
                <a:latin typeface="Bahnschrift SemiBold" panose="020B0502040204020203" charset="0"/>
                <a:cs typeface="Bahnschrift SemiBold" panose="020B0502040204020203" charset="0"/>
              </a:rPr>
              <a:t>Cases of synthetic data application</a:t>
            </a:r>
            <a:endParaRPr lang="en-US" altLang="ru-RU" sz="4000">
              <a:solidFill>
                <a:schemeClr val="bg1"/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sp>
        <p:nvSpPr>
          <p:cNvPr id="27" name="Текстовое поле 26"/>
          <p:cNvSpPr txBox="1"/>
          <p:nvPr/>
        </p:nvSpPr>
        <p:spPr>
          <a:xfrm>
            <a:off x="9315450" y="940435"/>
            <a:ext cx="260223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20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Fraud Prevention</a:t>
            </a:r>
            <a:br>
              <a:rPr lang="en-US" altLang="en-US" sz="20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</a:br>
            <a:r>
              <a:rPr lang="en-US" altLang="en-US" sz="20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by American Express</a:t>
            </a:r>
            <a:endParaRPr lang="en-US" altLang="en-US" sz="20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7289165" y="1647190"/>
            <a:ext cx="462851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 sz="20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The company used GANs to synthesize </a:t>
            </a:r>
            <a:endParaRPr lang="en-US" altLang="en-US" sz="20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  <a:p>
            <a:pPr algn="l"/>
            <a:r>
              <a:rPr lang="en-US" altLang="en-US" sz="20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fraudulent cases on which they did not </a:t>
            </a:r>
            <a:endParaRPr lang="en-US" altLang="en-US" sz="20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  <a:p>
            <a:pPr algn="r"/>
            <a:r>
              <a:rPr lang="en-US" altLang="en-US" sz="20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have enough data.</a:t>
            </a:r>
            <a:endParaRPr lang="en-US" altLang="en-US" sz="20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2" name="Замещающее содержимое 121"/>
          <p:cNvPicPr/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Текстовое поле 6"/>
          <p:cNvSpPr txBox="1"/>
          <p:nvPr/>
        </p:nvSpPr>
        <p:spPr>
          <a:xfrm>
            <a:off x="659448" y="4533900"/>
            <a:ext cx="547941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ru-RU" sz="36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Oh no... </a:t>
            </a:r>
            <a:endParaRPr lang="en-US" altLang="ru-RU" sz="360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charset="0"/>
              <a:cs typeface="Bahnschrift Light" panose="020B0502040204020203" charset="0"/>
            </a:endParaRPr>
          </a:p>
          <a:p>
            <a:pPr algn="ctr"/>
            <a:r>
              <a:rPr lang="en-US" altLang="ru-RU" sz="36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We have no enough</a:t>
            </a:r>
            <a:r>
              <a:rPr lang="ru-RU" altLang="en-US" sz="36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 </a:t>
            </a:r>
            <a:r>
              <a:rPr lang="en-US" altLang="ru-RU" sz="36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data...</a:t>
            </a:r>
            <a:endParaRPr lang="en-US" altLang="ru-RU" sz="360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7299008" y="4533900"/>
            <a:ext cx="349123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ru-RU" sz="36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Just generate it,</a:t>
            </a:r>
            <a:endParaRPr lang="en-US" altLang="ru-RU" sz="360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charset="0"/>
              <a:cs typeface="Bahnschrift Light" panose="020B0502040204020203" charset="0"/>
            </a:endParaRPr>
          </a:p>
          <a:p>
            <a:pPr algn="ctr"/>
            <a:r>
              <a:rPr lang="en-US" altLang="ru-RU" sz="36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 Bruh...</a:t>
            </a:r>
            <a:endParaRPr lang="en-US" altLang="ru-RU" sz="360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pic>
        <p:nvPicPr>
          <p:cNvPr id="8" name="Изображение 7" descr="fposter,small,wall_texture,product,750x1000"/>
          <p:cNvPicPr>
            <a:picLocks noChangeAspect="1"/>
          </p:cNvPicPr>
          <p:nvPr/>
        </p:nvPicPr>
        <p:blipFill>
          <a:blip r:embed="rId2"/>
          <a:srcRect l="16840" t="30546" r="16951" b="30565"/>
          <a:stretch>
            <a:fillRect/>
          </a:stretch>
        </p:blipFill>
        <p:spPr>
          <a:xfrm>
            <a:off x="1696720" y="1374775"/>
            <a:ext cx="3405505" cy="2667000"/>
          </a:xfrm>
          <a:prstGeom prst="rect">
            <a:avLst/>
          </a:prstGeom>
        </p:spPr>
      </p:pic>
      <p:sp>
        <p:nvSpPr>
          <p:cNvPr id="10" name="Текстовое поле 9"/>
          <p:cNvSpPr txBox="1"/>
          <p:nvPr/>
        </p:nvSpPr>
        <p:spPr>
          <a:xfrm>
            <a:off x="0" y="0"/>
            <a:ext cx="121920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sz="18000">
                <a:solidFill>
                  <a:schemeClr val="bg1">
                    <a:lumMod val="65000"/>
                  </a:schemeClr>
                </a:solidFill>
                <a:latin typeface="Bahnschrift SemiBold" panose="020B0502040204020203" charset="0"/>
                <a:cs typeface="Bahnschrift SemiBold" panose="020B0502040204020203" charset="0"/>
              </a:rPr>
              <a:t> Abstract</a:t>
            </a:r>
            <a:endParaRPr lang="en-US" altLang="ru-RU" sz="18000">
              <a:solidFill>
                <a:schemeClr val="bg1">
                  <a:lumMod val="65000"/>
                </a:schemeClr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pic>
        <p:nvPicPr>
          <p:cNvPr id="9" name="Изображение 8" descr="PngItem_860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515" y="1415415"/>
            <a:ext cx="2736215" cy="25857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2" name="Замещающее содержимое 121"/>
          <p:cNvPicPr/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Прямоугольник 2"/>
          <p:cNvSpPr/>
          <p:nvPr/>
        </p:nvSpPr>
        <p:spPr>
          <a:xfrm>
            <a:off x="0" y="0"/>
            <a:ext cx="12190730" cy="6858000"/>
          </a:xfrm>
          <a:prstGeom prst="rect">
            <a:avLst/>
          </a:prstGeom>
          <a:solidFill>
            <a:schemeClr val="bg1">
              <a:alpha val="7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659448" y="4533900"/>
            <a:ext cx="547941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ru-RU" sz="36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Oh no... </a:t>
            </a:r>
            <a:endParaRPr lang="en-US" altLang="ru-RU" sz="360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charset="0"/>
              <a:cs typeface="Bahnschrift Light" panose="020B0502040204020203" charset="0"/>
            </a:endParaRPr>
          </a:p>
          <a:p>
            <a:pPr algn="ctr"/>
            <a:r>
              <a:rPr lang="en-US" altLang="ru-RU" sz="36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We have no enough</a:t>
            </a:r>
            <a:r>
              <a:rPr lang="ru-RU" altLang="en-US" sz="36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 </a:t>
            </a:r>
            <a:r>
              <a:rPr lang="en-US" altLang="ru-RU" sz="36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data...</a:t>
            </a:r>
            <a:endParaRPr lang="en-US" altLang="ru-RU" sz="360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7299008" y="4533900"/>
            <a:ext cx="349123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ru-RU" sz="36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Just generate it,</a:t>
            </a:r>
            <a:endParaRPr lang="en-US" altLang="ru-RU" sz="360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charset="0"/>
              <a:cs typeface="Bahnschrift Light" panose="020B0502040204020203" charset="0"/>
            </a:endParaRPr>
          </a:p>
          <a:p>
            <a:pPr algn="ctr"/>
            <a:r>
              <a:rPr lang="en-US" altLang="ru-RU" sz="36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 Bruh...</a:t>
            </a:r>
            <a:endParaRPr lang="en-US" altLang="ru-RU" sz="360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0" y="0"/>
            <a:ext cx="121920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sz="18000">
                <a:solidFill>
                  <a:schemeClr val="bg1">
                    <a:lumMod val="65000"/>
                  </a:schemeClr>
                </a:solidFill>
                <a:latin typeface="Bahnschrift SemiBold" panose="020B0502040204020203" charset="0"/>
                <a:cs typeface="Bahnschrift SemiBold" panose="020B0502040204020203" charset="0"/>
              </a:rPr>
              <a:t> Abstract</a:t>
            </a:r>
            <a:endParaRPr lang="en-US" altLang="ru-RU" sz="18000">
              <a:solidFill>
                <a:schemeClr val="bg1">
                  <a:lumMod val="65000"/>
                </a:schemeClr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pic>
        <p:nvPicPr>
          <p:cNvPr id="9" name="Изображение 8" descr="PngItem_860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6515" y="1415415"/>
            <a:ext cx="2736215" cy="2585720"/>
          </a:xfrm>
          <a:prstGeom prst="rect">
            <a:avLst/>
          </a:prstGeom>
        </p:spPr>
      </p:pic>
      <p:pic>
        <p:nvPicPr>
          <p:cNvPr id="2" name="Изображение 1" descr="image"/>
          <p:cNvPicPr>
            <a:picLocks noChangeAspect="1"/>
          </p:cNvPicPr>
          <p:nvPr/>
        </p:nvPicPr>
        <p:blipFill>
          <a:blip r:embed="rId3">
            <a:lum contrast="18000"/>
          </a:blip>
          <a:stretch>
            <a:fillRect/>
          </a:stretch>
        </p:blipFill>
        <p:spPr>
          <a:xfrm>
            <a:off x="1696085" y="1374775"/>
            <a:ext cx="3406140" cy="266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4" name="Замещающее содержимое 123"/>
          <p:cNvPicPr>
            <a:picLocks noChangeAspect="1"/>
          </p:cNvPicPr>
          <p:nvPr>
            <p:ph sz="quarter" idx="13"/>
          </p:nvPr>
        </p:nvPicPr>
        <p:blipFill>
          <a:blip r:embed="rId1"/>
          <a:srcRect b="15349"/>
          <a:stretch>
            <a:fillRect/>
          </a:stretch>
        </p:blipFill>
        <p:spPr>
          <a:xfrm>
            <a:off x="0" y="0"/>
            <a:ext cx="12191365" cy="68783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Прямоугольник 2"/>
          <p:cNvSpPr/>
          <p:nvPr/>
        </p:nvSpPr>
        <p:spPr>
          <a:xfrm>
            <a:off x="1270" y="0"/>
            <a:ext cx="12190730" cy="6858000"/>
          </a:xfrm>
          <a:prstGeom prst="rect">
            <a:avLst/>
          </a:prstGeom>
          <a:gradFill>
            <a:gsLst>
              <a:gs pos="96000">
                <a:schemeClr val="bg1"/>
              </a:gs>
              <a:gs pos="0">
                <a:schemeClr val="bg1">
                  <a:alpha val="55000"/>
                </a:schemeClr>
              </a:gs>
            </a:gsLst>
            <a:lin ang="81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659448" y="4533900"/>
            <a:ext cx="547941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ru-RU" sz="36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We have no enough</a:t>
            </a:r>
            <a:r>
              <a:rPr lang="ru-RU" altLang="en-US" sz="36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 </a:t>
            </a:r>
            <a:r>
              <a:rPr lang="en-US" altLang="ru-RU" sz="36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data...</a:t>
            </a:r>
            <a:endParaRPr lang="en-US" altLang="ru-RU" sz="360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7350761" y="4533900"/>
            <a:ext cx="338772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ru-RU" sz="36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Just generate it</a:t>
            </a:r>
            <a:endParaRPr lang="en-US" altLang="ru-RU" sz="360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0" y="0"/>
            <a:ext cx="121920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sz="18000">
                <a:solidFill>
                  <a:schemeClr val="bg1">
                    <a:lumMod val="50000"/>
                  </a:schemeClr>
                </a:solidFill>
                <a:latin typeface="Bahnschrift SemiBold" panose="020B0502040204020203" charset="0"/>
                <a:cs typeface="Bahnschrift SemiBold" panose="020B0502040204020203" charset="0"/>
              </a:rPr>
              <a:t> Abstract</a:t>
            </a:r>
            <a:endParaRPr lang="en-US" altLang="ru-RU" sz="18000">
              <a:solidFill>
                <a:schemeClr val="bg1">
                  <a:lumMod val="50000"/>
                </a:schemeClr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pic>
        <p:nvPicPr>
          <p:cNvPr id="9" name="Изображение 8" descr="PngItem_860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6515" y="1415415"/>
            <a:ext cx="2736215" cy="2585720"/>
          </a:xfrm>
          <a:prstGeom prst="rect">
            <a:avLst/>
          </a:prstGeom>
        </p:spPr>
      </p:pic>
      <p:pic>
        <p:nvPicPr>
          <p:cNvPr id="2" name="Изображение 1" descr="image"/>
          <p:cNvPicPr>
            <a:picLocks noChangeAspect="1"/>
          </p:cNvPicPr>
          <p:nvPr/>
        </p:nvPicPr>
        <p:blipFill>
          <a:blip r:embed="rId3">
            <a:lum contrast="18000"/>
          </a:blip>
          <a:stretch>
            <a:fillRect/>
          </a:stretch>
        </p:blipFill>
        <p:spPr>
          <a:xfrm>
            <a:off x="1696085" y="1374775"/>
            <a:ext cx="3406140" cy="2667000"/>
          </a:xfrm>
          <a:prstGeom prst="rect">
            <a:avLst/>
          </a:prstGeom>
        </p:spPr>
      </p:pic>
      <p:pic>
        <p:nvPicPr>
          <p:cNvPr id="123" name="Изображение 122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4" name="Замещающее содержимое 123"/>
          <p:cNvPicPr>
            <a:picLocks noChangeAspect="1"/>
          </p:cNvPicPr>
          <p:nvPr>
            <p:ph sz="quarter" idx="13"/>
          </p:nvPr>
        </p:nvPicPr>
        <p:blipFill>
          <a:blip r:embed="rId1"/>
          <a:srcRect b="15349"/>
          <a:stretch>
            <a:fillRect/>
          </a:stretch>
        </p:blipFill>
        <p:spPr>
          <a:xfrm>
            <a:off x="0" y="0"/>
            <a:ext cx="12191365" cy="68783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Прямоугольник 2"/>
          <p:cNvSpPr/>
          <p:nvPr/>
        </p:nvSpPr>
        <p:spPr>
          <a:xfrm>
            <a:off x="1270" y="0"/>
            <a:ext cx="12190730" cy="685800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5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659448" y="4533900"/>
            <a:ext cx="547941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ru-RU" sz="3600">
                <a:solidFill>
                  <a:schemeClr val="tx1">
                    <a:lumMod val="95000"/>
                    <a:lumOff val="5000"/>
                  </a:schemeClr>
                </a:solidFill>
                <a:latin typeface="Bahnschrift" panose="020B0502040204020203" charset="0"/>
                <a:cs typeface="Bahnschrift" panose="020B0502040204020203" charset="0"/>
                <a:sym typeface="+mn-ea"/>
              </a:rPr>
              <a:t>Oh no... </a:t>
            </a:r>
            <a:endParaRPr lang="en-US" altLang="ru-RU" sz="3600">
              <a:solidFill>
                <a:schemeClr val="tx1">
                  <a:lumMod val="95000"/>
                  <a:lumOff val="5000"/>
                </a:schemeClr>
              </a:solidFill>
              <a:latin typeface="Bahnschrift" panose="020B0502040204020203" charset="0"/>
              <a:cs typeface="Bahnschrift" panose="020B0502040204020203" charset="0"/>
            </a:endParaRPr>
          </a:p>
          <a:p>
            <a:pPr algn="ctr"/>
            <a:r>
              <a:rPr lang="en-US" altLang="ru-RU" sz="3600">
                <a:solidFill>
                  <a:schemeClr val="tx1">
                    <a:lumMod val="95000"/>
                    <a:lumOff val="5000"/>
                  </a:schemeClr>
                </a:solidFill>
                <a:latin typeface="Bahnschrift" panose="020B0502040204020203" charset="0"/>
                <a:cs typeface="Bahnschrift" panose="020B0502040204020203" charset="0"/>
                <a:sym typeface="+mn-ea"/>
              </a:rPr>
              <a:t>We have no enough</a:t>
            </a:r>
            <a:r>
              <a:rPr lang="ru-RU" altLang="en-US" sz="3600">
                <a:solidFill>
                  <a:schemeClr val="tx1">
                    <a:lumMod val="95000"/>
                    <a:lumOff val="5000"/>
                  </a:schemeClr>
                </a:solidFill>
                <a:latin typeface="Bahnschrift" panose="020B0502040204020203" charset="0"/>
                <a:cs typeface="Bahnschrift" panose="020B0502040204020203" charset="0"/>
                <a:sym typeface="+mn-ea"/>
              </a:rPr>
              <a:t> </a:t>
            </a:r>
            <a:r>
              <a:rPr lang="en-US" altLang="ru-RU" sz="3600">
                <a:solidFill>
                  <a:schemeClr val="tx1">
                    <a:lumMod val="95000"/>
                    <a:lumOff val="5000"/>
                  </a:schemeClr>
                </a:solidFill>
                <a:latin typeface="Bahnschrift" panose="020B0502040204020203" charset="0"/>
                <a:cs typeface="Bahnschrift" panose="020B0502040204020203" charset="0"/>
                <a:sym typeface="+mn-ea"/>
              </a:rPr>
              <a:t>data...</a:t>
            </a:r>
            <a:endParaRPr lang="en-US" altLang="ru-RU" sz="3600">
              <a:solidFill>
                <a:schemeClr val="tx1">
                  <a:lumMod val="95000"/>
                  <a:lumOff val="5000"/>
                </a:schemeClr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7299009" y="4533900"/>
            <a:ext cx="349123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ru-RU" sz="3600">
                <a:solidFill>
                  <a:schemeClr val="tx1">
                    <a:lumMod val="95000"/>
                    <a:lumOff val="5000"/>
                  </a:schemeClr>
                </a:solidFill>
                <a:latin typeface="Bahnschrift" panose="020B0502040204020203" charset="0"/>
                <a:cs typeface="Bahnschrift" panose="020B0502040204020203" charset="0"/>
                <a:sym typeface="+mn-ea"/>
              </a:rPr>
              <a:t>Just generate it,</a:t>
            </a:r>
            <a:endParaRPr lang="en-US" altLang="ru-RU" sz="3600">
              <a:solidFill>
                <a:schemeClr val="tx1">
                  <a:lumMod val="95000"/>
                  <a:lumOff val="5000"/>
                </a:schemeClr>
              </a:solidFill>
              <a:latin typeface="Bahnschrift" panose="020B0502040204020203" charset="0"/>
              <a:cs typeface="Bahnschrift" panose="020B0502040204020203" charset="0"/>
            </a:endParaRPr>
          </a:p>
          <a:p>
            <a:pPr algn="ctr"/>
            <a:r>
              <a:rPr lang="en-US" altLang="ru-RU" sz="3600">
                <a:solidFill>
                  <a:schemeClr val="tx1">
                    <a:lumMod val="95000"/>
                    <a:lumOff val="5000"/>
                  </a:schemeClr>
                </a:solidFill>
                <a:latin typeface="Bahnschrift" panose="020B0502040204020203" charset="0"/>
                <a:cs typeface="Bahnschrift" panose="020B0502040204020203" charset="0"/>
                <a:sym typeface="+mn-ea"/>
              </a:rPr>
              <a:t> Bruh...</a:t>
            </a:r>
            <a:endParaRPr lang="en-US" altLang="ru-RU" sz="3600">
              <a:solidFill>
                <a:schemeClr val="tx1">
                  <a:lumMod val="95000"/>
                  <a:lumOff val="5000"/>
                </a:schemeClr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0" y="0"/>
            <a:ext cx="121920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sz="18000">
                <a:solidFill>
                  <a:schemeClr val="bg1">
                    <a:lumMod val="50000"/>
                  </a:schemeClr>
                </a:solidFill>
                <a:latin typeface="Bahnschrift SemiBold" panose="020B0502040204020203" charset="0"/>
                <a:cs typeface="Bahnschrift SemiBold" panose="020B0502040204020203" charset="0"/>
              </a:rPr>
              <a:t> Abstract</a:t>
            </a:r>
            <a:endParaRPr lang="en-US" altLang="ru-RU" sz="18000">
              <a:solidFill>
                <a:schemeClr val="bg1">
                  <a:lumMod val="50000"/>
                </a:schemeClr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pic>
        <p:nvPicPr>
          <p:cNvPr id="9" name="Изображение 8" descr="PngItem_860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6515" y="1415415"/>
            <a:ext cx="2736215" cy="2585720"/>
          </a:xfrm>
          <a:prstGeom prst="rect">
            <a:avLst/>
          </a:prstGeom>
        </p:spPr>
      </p:pic>
      <p:pic>
        <p:nvPicPr>
          <p:cNvPr id="2" name="Изображение 1" descr="image"/>
          <p:cNvPicPr>
            <a:picLocks noChangeAspect="1"/>
          </p:cNvPicPr>
          <p:nvPr/>
        </p:nvPicPr>
        <p:blipFill>
          <a:blip r:embed="rId3">
            <a:lum contrast="18000"/>
          </a:blip>
          <a:stretch>
            <a:fillRect/>
          </a:stretch>
        </p:blipFill>
        <p:spPr>
          <a:xfrm>
            <a:off x="1696085" y="1374775"/>
            <a:ext cx="3406140" cy="2667000"/>
          </a:xfrm>
          <a:prstGeom prst="rect">
            <a:avLst/>
          </a:prstGeom>
        </p:spPr>
      </p:pic>
      <p:pic>
        <p:nvPicPr>
          <p:cNvPr id="123" name="Изображение 122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4" name="Замещающее содержимое 123"/>
          <p:cNvPicPr>
            <a:picLocks noChangeAspect="1"/>
          </p:cNvPicPr>
          <p:nvPr>
            <p:ph sz="quarter" idx="13"/>
          </p:nvPr>
        </p:nvPicPr>
        <p:blipFill>
          <a:blip r:embed="rId1"/>
          <a:srcRect b="15349"/>
          <a:stretch>
            <a:fillRect/>
          </a:stretch>
        </p:blipFill>
        <p:spPr>
          <a:xfrm>
            <a:off x="0" y="0"/>
            <a:ext cx="12191365" cy="68783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Прямоугольник 2"/>
          <p:cNvSpPr/>
          <p:nvPr/>
        </p:nvSpPr>
        <p:spPr>
          <a:xfrm>
            <a:off x="1270" y="0"/>
            <a:ext cx="12190730" cy="6858000"/>
          </a:xfrm>
          <a:prstGeom prst="rect">
            <a:avLst/>
          </a:prstGeom>
          <a:gradFill>
            <a:gsLst>
              <a:gs pos="96000">
                <a:schemeClr val="bg1"/>
              </a:gs>
              <a:gs pos="0">
                <a:schemeClr val="bg1">
                  <a:alpha val="55000"/>
                </a:schemeClr>
              </a:gs>
            </a:gsLst>
            <a:lin ang="81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948373" y="4533900"/>
            <a:ext cx="547941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ru-RU" sz="36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We have no enough</a:t>
            </a:r>
            <a:r>
              <a:rPr lang="ru-RU" altLang="en-US" sz="36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 </a:t>
            </a:r>
            <a:r>
              <a:rPr lang="en-US" altLang="ru-RU" sz="36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data...</a:t>
            </a:r>
            <a:endParaRPr lang="en-US" altLang="ru-RU" sz="360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7350761" y="4533900"/>
            <a:ext cx="338772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ru-RU" sz="36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Just generate it</a:t>
            </a:r>
            <a:endParaRPr lang="en-US" altLang="ru-RU" sz="360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-635" y="0"/>
            <a:ext cx="121920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ru-RU" sz="18000">
                <a:solidFill>
                  <a:schemeClr val="bg1">
                    <a:lumMod val="65000"/>
                  </a:schemeClr>
                </a:solidFill>
                <a:latin typeface="Bahnschrift SemiBold" panose="020B0502040204020203" charset="0"/>
                <a:cs typeface="Bahnschrift SemiBold" panose="020B0502040204020203" charset="0"/>
              </a:rPr>
              <a:t>Abstract</a:t>
            </a:r>
            <a:endParaRPr lang="en-US" altLang="ru-RU" sz="18000">
              <a:solidFill>
                <a:schemeClr val="bg1">
                  <a:lumMod val="65000"/>
                </a:schemeClr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pic>
        <p:nvPicPr>
          <p:cNvPr id="9" name="Изображение 8" descr="PngItem_860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6515" y="1415415"/>
            <a:ext cx="2736215" cy="2585720"/>
          </a:xfrm>
          <a:prstGeom prst="rect">
            <a:avLst/>
          </a:prstGeom>
        </p:spPr>
      </p:pic>
      <p:pic>
        <p:nvPicPr>
          <p:cNvPr id="2" name="Изображение 1" descr="image"/>
          <p:cNvPicPr>
            <a:picLocks noChangeAspect="1"/>
          </p:cNvPicPr>
          <p:nvPr/>
        </p:nvPicPr>
        <p:blipFill>
          <a:blip r:embed="rId3">
            <a:lum contrast="18000"/>
          </a:blip>
          <a:stretch>
            <a:fillRect/>
          </a:stretch>
        </p:blipFill>
        <p:spPr>
          <a:xfrm>
            <a:off x="1985010" y="1374775"/>
            <a:ext cx="3406140" cy="2667000"/>
          </a:xfrm>
          <a:prstGeom prst="rect">
            <a:avLst/>
          </a:prstGeom>
        </p:spPr>
      </p:pic>
      <p:pic>
        <p:nvPicPr>
          <p:cNvPr id="123" name="Изображение 122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2" name="Замещающее содержимое 121"/>
          <p:cNvPicPr/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Прямоугольник 2"/>
          <p:cNvSpPr/>
          <p:nvPr/>
        </p:nvSpPr>
        <p:spPr>
          <a:xfrm>
            <a:off x="0" y="0"/>
            <a:ext cx="1219073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659448" y="4533900"/>
            <a:ext cx="547941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ru-RU" sz="36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Oh no... </a:t>
            </a:r>
            <a:endParaRPr lang="en-US" altLang="ru-RU" sz="36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  <a:p>
            <a:pPr algn="ctr"/>
            <a:r>
              <a:rPr lang="en-US" altLang="ru-RU" sz="36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We have no enough</a:t>
            </a:r>
            <a:r>
              <a:rPr lang="ru-RU" altLang="en-US" sz="36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 </a:t>
            </a:r>
            <a:r>
              <a:rPr lang="en-US" altLang="ru-RU" sz="36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data...</a:t>
            </a:r>
            <a:endParaRPr lang="en-US" altLang="ru-RU" sz="36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7299008" y="4533900"/>
            <a:ext cx="349123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ru-RU" sz="36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Just generate it,</a:t>
            </a:r>
            <a:endParaRPr lang="en-US" altLang="ru-RU" sz="36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  <a:p>
            <a:pPr algn="ctr"/>
            <a:r>
              <a:rPr lang="en-US" altLang="ru-RU" sz="36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 Bruh...</a:t>
            </a:r>
            <a:endParaRPr lang="en-US" altLang="ru-RU" sz="36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0" y="0"/>
            <a:ext cx="121920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sz="18000">
                <a:solidFill>
                  <a:schemeClr val="bg1">
                    <a:lumMod val="65000"/>
                  </a:schemeClr>
                </a:solidFill>
                <a:latin typeface="Bahnschrift SemiBold" panose="020B0502040204020203" charset="0"/>
                <a:cs typeface="Bahnschrift SemiBold" panose="020B0502040204020203" charset="0"/>
              </a:rPr>
              <a:t> Abstract</a:t>
            </a:r>
            <a:endParaRPr lang="en-US" altLang="ru-RU" sz="18000">
              <a:solidFill>
                <a:schemeClr val="bg1">
                  <a:lumMod val="65000"/>
                </a:schemeClr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pic>
        <p:nvPicPr>
          <p:cNvPr id="9" name="Изображение 8" descr="PngItem_860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6515" y="1415415"/>
            <a:ext cx="2736215" cy="2585720"/>
          </a:xfrm>
          <a:prstGeom prst="rect">
            <a:avLst/>
          </a:prstGeom>
        </p:spPr>
      </p:pic>
      <p:pic>
        <p:nvPicPr>
          <p:cNvPr id="2" name="Изображение 1" descr="image"/>
          <p:cNvPicPr>
            <a:picLocks noChangeAspect="1"/>
          </p:cNvPicPr>
          <p:nvPr/>
        </p:nvPicPr>
        <p:blipFill>
          <a:blip r:embed="rId3">
            <a:lum contrast="18000"/>
          </a:blip>
          <a:stretch>
            <a:fillRect/>
          </a:stretch>
        </p:blipFill>
        <p:spPr>
          <a:xfrm>
            <a:off x="1696085" y="1415415"/>
            <a:ext cx="3406140" cy="266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9" name="Замещающее содержимое 108"/>
          <p:cNvPicPr>
            <a:picLocks noChangeAspect="1"/>
          </p:cNvPicPr>
          <p:nvPr>
            <p:ph sz="quarter" idx="13"/>
          </p:nvPr>
        </p:nvPicPr>
        <p:blipFill>
          <a:blip r:embed="rId1"/>
          <a:srcRect r="5544"/>
          <a:stretch>
            <a:fillRect/>
          </a:stretch>
        </p:blipFill>
        <p:spPr>
          <a:xfrm>
            <a:off x="0" y="0"/>
            <a:ext cx="12193270" cy="68586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" name="Прямоугольник 18"/>
          <p:cNvSpPr/>
          <p:nvPr/>
        </p:nvSpPr>
        <p:spPr>
          <a:xfrm>
            <a:off x="0" y="635"/>
            <a:ext cx="12190730" cy="6858000"/>
          </a:xfrm>
          <a:prstGeom prst="rect">
            <a:avLst/>
          </a:prstGeom>
          <a:gradFill>
            <a:gsLst>
              <a:gs pos="100000">
                <a:schemeClr val="bg1"/>
              </a:gs>
              <a:gs pos="43000">
                <a:schemeClr val="bg1">
                  <a:alpha val="0"/>
                </a:schemeClr>
              </a:gs>
            </a:gsLst>
            <a:lin ang="666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6" name="Текстовое поле 15"/>
          <p:cNvSpPr txBox="1"/>
          <p:nvPr/>
        </p:nvSpPr>
        <p:spPr>
          <a:xfrm>
            <a:off x="266065" y="5365115"/>
            <a:ext cx="437515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ru-RU" altLang="en-US" sz="3600">
                <a:solidFill>
                  <a:srgbClr val="554D3F"/>
                </a:solidFill>
                <a:latin typeface="Bahnschrift SemiBold" panose="020B0502040204020203" charset="0"/>
                <a:cs typeface="Bahnschrift SemiBold" panose="020B0502040204020203" charset="0"/>
              </a:rPr>
              <a:t>3</a:t>
            </a:r>
            <a:r>
              <a:rPr lang="en-US" altLang="en-US" sz="3600">
                <a:solidFill>
                  <a:srgbClr val="554D3F"/>
                </a:solidFill>
                <a:latin typeface="Bahnschrift SemiBold" panose="020B0502040204020203" charset="0"/>
                <a:cs typeface="Bahnschrift SemiBold" panose="020B0502040204020203" charset="0"/>
              </a:rPr>
              <a:t>D-Scene created </a:t>
            </a:r>
            <a:endParaRPr lang="en-US" altLang="en-US" sz="3600">
              <a:solidFill>
                <a:srgbClr val="554D3F"/>
              </a:solidFill>
              <a:latin typeface="Bahnschrift SemiBold" panose="020B0502040204020203" charset="0"/>
              <a:cs typeface="Bahnschrift SemiBold" panose="020B0502040204020203" charset="0"/>
            </a:endParaRPr>
          </a:p>
          <a:p>
            <a:r>
              <a:rPr lang="en-US" altLang="en-US" sz="3600">
                <a:solidFill>
                  <a:srgbClr val="554D3F"/>
                </a:solidFill>
                <a:latin typeface="Bahnschrift SemiBold" panose="020B0502040204020203" charset="0"/>
                <a:cs typeface="Bahnschrift SemiBold" panose="020B0502040204020203" charset="0"/>
              </a:rPr>
              <a:t>using City Generator</a:t>
            </a:r>
            <a:endParaRPr lang="en-US" altLang="en-US" sz="3600">
              <a:solidFill>
                <a:srgbClr val="554D3F"/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0" y="0"/>
            <a:ext cx="11165205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ru-RU" sz="8800">
                <a:solidFill>
                  <a:schemeClr val="bg1">
                    <a:lumMod val="75000"/>
                  </a:schemeClr>
                </a:solidFill>
                <a:latin typeface="Bahnschrift SemiBold" panose="020B0502040204020203" charset="0"/>
                <a:cs typeface="Bahnschrift SemiBold" panose="020B0502040204020203" charset="0"/>
              </a:rPr>
              <a:t>What is synthetic data</a:t>
            </a:r>
            <a:endParaRPr lang="en-US" altLang="ru-RU" sz="8800">
              <a:solidFill>
                <a:schemeClr val="bg1">
                  <a:lumMod val="75000"/>
                </a:schemeClr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" name="Текстовое поле 9"/>
          <p:cNvSpPr txBox="1"/>
          <p:nvPr/>
        </p:nvSpPr>
        <p:spPr>
          <a:xfrm>
            <a:off x="445453" y="254000"/>
            <a:ext cx="1130046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ru-RU" sz="400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" panose="020B0502040204020203" charset="0"/>
                <a:cs typeface="Bahnschrift SemiBold" panose="020B0502040204020203" charset="0"/>
              </a:rPr>
              <a:t>Types of synthetic data related to its composition</a:t>
            </a:r>
            <a:endParaRPr lang="en-US" altLang="ru-RU" sz="4000">
              <a:solidFill>
                <a:schemeClr val="tx1">
                  <a:lumMod val="95000"/>
                  <a:lumOff val="5000"/>
                </a:schemeClr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pic>
        <p:nvPicPr>
          <p:cNvPr id="3" name="Замещающее содержимое 2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52170" y="1314450"/>
            <a:ext cx="5181600" cy="2453005"/>
          </a:xfrm>
          <a:prstGeom prst="rect">
            <a:avLst/>
          </a:prstGeom>
        </p:spPr>
      </p:pic>
      <p:pic>
        <p:nvPicPr>
          <p:cNvPr id="4" name="Замещающее содержимое 3"/>
          <p:cNvPicPr>
            <a:picLocks noChangeAspect="1"/>
          </p:cNvPicPr>
          <p:nvPr>
            <p:ph sz="half" idx="2"/>
          </p:nvPr>
        </p:nvPicPr>
        <p:blipFill>
          <a:blip r:embed="rId2"/>
          <a:srcRect r="2301"/>
          <a:stretch>
            <a:fillRect/>
          </a:stretch>
        </p:blipFill>
        <p:spPr>
          <a:xfrm>
            <a:off x="852170" y="4023995"/>
            <a:ext cx="5177155" cy="2453640"/>
          </a:xfrm>
          <a:prstGeom prst="rect">
            <a:avLst/>
          </a:prstGeom>
        </p:spPr>
      </p:pic>
      <p:grpSp>
        <p:nvGrpSpPr>
          <p:cNvPr id="11" name="Группа 10"/>
          <p:cNvGrpSpPr/>
          <p:nvPr/>
        </p:nvGrpSpPr>
        <p:grpSpPr>
          <a:xfrm>
            <a:off x="6329680" y="1314450"/>
            <a:ext cx="4194175" cy="1043940"/>
            <a:chOff x="9674" y="2486"/>
            <a:chExt cx="6605" cy="1644"/>
          </a:xfrm>
        </p:grpSpPr>
        <p:sp>
          <p:nvSpPr>
            <p:cNvPr id="16" name="Текстовое поле 15"/>
            <p:cNvSpPr txBox="1"/>
            <p:nvPr/>
          </p:nvSpPr>
          <p:spPr>
            <a:xfrm>
              <a:off x="9674" y="2486"/>
              <a:ext cx="3676" cy="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 sz="320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" panose="020B0502040204020203" charset="0"/>
                  <a:cs typeface="Bahnschrift" panose="020B0502040204020203" charset="0"/>
                </a:rPr>
                <a:t>Partial Type</a:t>
              </a:r>
              <a:endParaRPr lang="en-US" altLang="en-US" sz="3200">
                <a:solidFill>
                  <a:schemeClr val="tx1">
                    <a:lumMod val="95000"/>
                    <a:lumOff val="5000"/>
                  </a:schemeClr>
                </a:solidFill>
                <a:latin typeface="Bahnschrift" panose="020B0502040204020203" charset="0"/>
                <a:cs typeface="Bahnschrift" panose="020B0502040204020203" charset="0"/>
              </a:endParaRPr>
            </a:p>
          </p:txBody>
        </p:sp>
        <p:sp>
          <p:nvSpPr>
            <p:cNvPr id="8" name="Текстовое поле 7"/>
            <p:cNvSpPr txBox="1"/>
            <p:nvPr/>
          </p:nvSpPr>
          <p:spPr>
            <a:xfrm>
              <a:off x="9679" y="3405"/>
              <a:ext cx="6600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Light" panose="020B0502040204020203" charset="0"/>
                  <a:cs typeface="Bahnschrift Light" panose="020B0502040204020203" charset="0"/>
                </a:rPr>
                <a:t>Background is real, car is not</a:t>
              </a:r>
              <a:endParaRPr lang="en-US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endParaRPr>
            </a:p>
          </p:txBody>
        </p:sp>
      </p:grpSp>
      <p:grpSp>
        <p:nvGrpSpPr>
          <p:cNvPr id="13" name="Группа 12"/>
          <p:cNvGrpSpPr/>
          <p:nvPr/>
        </p:nvGrpSpPr>
        <p:grpSpPr>
          <a:xfrm>
            <a:off x="6329680" y="4023995"/>
            <a:ext cx="4384040" cy="1043940"/>
            <a:chOff x="9674" y="6753"/>
            <a:chExt cx="6904" cy="1644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9674" y="6753"/>
              <a:ext cx="6904" cy="1644"/>
              <a:chOff x="9674" y="6753"/>
              <a:chExt cx="6904" cy="1644"/>
            </a:xfrm>
          </p:grpSpPr>
          <p:sp>
            <p:nvSpPr>
              <p:cNvPr id="7" name="Текстовое поле 6"/>
              <p:cNvSpPr txBox="1"/>
              <p:nvPr/>
            </p:nvSpPr>
            <p:spPr>
              <a:xfrm>
                <a:off x="9679" y="6753"/>
                <a:ext cx="2753" cy="9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en-US" sz="3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ahnschrift" panose="020B0502040204020203" charset="0"/>
                    <a:cs typeface="Bahnschrift" panose="020B0502040204020203" charset="0"/>
                  </a:rPr>
                  <a:t>Full type</a:t>
                </a:r>
                <a:endParaRPr lang="en-US" altLang="en-US" sz="320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" panose="020B0502040204020203" charset="0"/>
                  <a:cs typeface="Bahnschrift" panose="020B0502040204020203" charset="0"/>
                </a:endParaRPr>
              </a:p>
            </p:txBody>
          </p:sp>
          <p:sp>
            <p:nvSpPr>
              <p:cNvPr id="9" name="Текстовое поле 8"/>
              <p:cNvSpPr txBox="1"/>
              <p:nvPr/>
            </p:nvSpPr>
            <p:spPr>
              <a:xfrm>
                <a:off x="9674" y="7672"/>
                <a:ext cx="6904" cy="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en-US"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ahnschrift Light" panose="020B0502040204020203" charset="0"/>
                    <a:cs typeface="Bahnschrift Light" panose="020B0502040204020203" charset="0"/>
                  </a:rPr>
                  <a:t>Background and car is not real</a:t>
                </a:r>
                <a:endParaRPr lang="en-US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Light" panose="020B0502040204020203" charset="0"/>
                  <a:cs typeface="Bahnschrift Light" panose="020B0502040204020203" charset="0"/>
                </a:endParaR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1500</Words>
  <Application>WPS Presentation</Application>
  <PresentationFormat>宽屏</PresentationFormat>
  <Paragraphs>134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4" baseType="lpstr">
      <vt:lpstr>Arial</vt:lpstr>
      <vt:lpstr>SimSun</vt:lpstr>
      <vt:lpstr>Wingdings</vt:lpstr>
      <vt:lpstr>Calibri Light</vt:lpstr>
      <vt:lpstr>Microsoft YaHei</vt:lpstr>
      <vt:lpstr>Arial Unicode MS</vt:lpstr>
      <vt:lpstr>Calibri</vt:lpstr>
      <vt:lpstr>Bahnschrift Light</vt:lpstr>
      <vt:lpstr>Bahnschrift SemiBold</vt:lpstr>
      <vt:lpstr>Cambria</vt:lpstr>
      <vt:lpstr>Cascadia Code</vt:lpstr>
      <vt:lpstr>Sitka Display</vt:lpstr>
      <vt:lpstr>Arial Black</vt:lpstr>
      <vt:lpstr>Bahnschrift Condensed</vt:lpstr>
      <vt:lpstr>Bahnschrift Light Condensed</vt:lpstr>
      <vt:lpstr>Bahnschrift Light SemiCondensed</vt:lpstr>
      <vt:lpstr>Bahnschrift SemiBold Condensed</vt:lpstr>
      <vt:lpstr>Bahnschrift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Ansave</cp:lastModifiedBy>
  <cp:revision>14</cp:revision>
  <dcterms:created xsi:type="dcterms:W3CDTF">2022-11-23T17:09:05Z</dcterms:created>
  <dcterms:modified xsi:type="dcterms:W3CDTF">2022-11-24T14:23:06Z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1049-11.2.0.11380</vt:lpwstr>
  </property>
  <property fmtid="{D5CDD505-2E9C-101B-9397-08002B2CF9AE}" pid="3" name="ICV">
    <vt:lpwstr>74A2E6B3165C4C9BA60CFB56A37110B4</vt:lpwstr>
  </property>
</Properties>
</file>